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4" r:id="rId3"/>
    <p:sldId id="275" r:id="rId4"/>
    <p:sldId id="256" r:id="rId5"/>
    <p:sldId id="257" r:id="rId6"/>
    <p:sldId id="258" r:id="rId7"/>
    <p:sldId id="259" r:id="rId8"/>
    <p:sldId id="279" r:id="rId9"/>
    <p:sldId id="261" r:id="rId10"/>
    <p:sldId id="265" r:id="rId11"/>
    <p:sldId id="276" r:id="rId12"/>
    <p:sldId id="262" r:id="rId13"/>
    <p:sldId id="268" r:id="rId14"/>
    <p:sldId id="266" r:id="rId15"/>
    <p:sldId id="263" r:id="rId16"/>
    <p:sldId id="267" r:id="rId17"/>
    <p:sldId id="270" r:id="rId18"/>
    <p:sldId id="282" r:id="rId19"/>
    <p:sldId id="281" r:id="rId20"/>
    <p:sldId id="273" r:id="rId21"/>
    <p:sldId id="264" r:id="rId22"/>
    <p:sldId id="274" r:id="rId23"/>
    <p:sldId id="28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52875080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932938355"/>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096818190"/>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1CF3E-DED4-447B-B978-9004EFE07E82}"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028161517"/>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81CF3E-DED4-447B-B978-9004EFE07E82}" type="datetimeFigureOut">
              <a:rPr lang="en-US" smtClean="0"/>
              <a:t>10/17/2011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25635381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81CF3E-DED4-447B-B978-9004EFE07E82}"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1103206023"/>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81CF3E-DED4-447B-B978-9004EFE07E82}" type="datetimeFigureOut">
              <a:rPr lang="en-US" smtClean="0"/>
              <a:t>10/17/2011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23988582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81CF3E-DED4-447B-B978-9004EFE07E82}" type="datetimeFigureOut">
              <a:rPr lang="en-US" smtClean="0"/>
              <a:t>10/17/2011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69389905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81CF3E-DED4-447B-B978-9004EFE07E82}" type="datetimeFigureOut">
              <a:rPr lang="en-US" smtClean="0"/>
              <a:t>10/17/2011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597505013"/>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1CF3E-DED4-447B-B978-9004EFE07E82}"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3323736676"/>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1CF3E-DED4-447B-B978-9004EFE07E82}" type="datetimeFigureOut">
              <a:rPr lang="en-US" smtClean="0"/>
              <a:t>10/17/2011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7E3AF-CCBA-4318-A32D-D5D4A0BC4B95}" type="slidenum">
              <a:rPr lang="en-US" smtClean="0"/>
              <a:t>‹#›</a:t>
            </a:fld>
            <a:endParaRPr lang="en-US"/>
          </a:p>
        </p:txBody>
      </p:sp>
    </p:spTree>
    <p:extLst>
      <p:ext uri="{BB962C8B-B14F-4D97-AF65-F5344CB8AC3E}">
        <p14:creationId xmlns:p14="http://schemas.microsoft.com/office/powerpoint/2010/main" val="2092220541"/>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81CF3E-DED4-447B-B978-9004EFE07E82}" type="datetimeFigureOut">
              <a:rPr lang="en-US" smtClean="0"/>
              <a:t>10/17/2011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F7E3AF-CCBA-4318-A32D-D5D4A0BC4B95}" type="slidenum">
              <a:rPr lang="en-US" smtClean="0"/>
              <a:t>‹#›</a:t>
            </a:fld>
            <a:endParaRPr lang="en-US"/>
          </a:p>
        </p:txBody>
      </p:sp>
    </p:spTree>
    <p:extLst>
      <p:ext uri="{BB962C8B-B14F-4D97-AF65-F5344CB8AC3E}">
        <p14:creationId xmlns:p14="http://schemas.microsoft.com/office/powerpoint/2010/main" val="3275478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Tm="15000"/>
    </mc:Choice>
    <mc:Fallback xmlns="">
      <p:transition advTm="15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hyperlink" Target="http://youtu.be/2kz3yZk0iKc"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Separate but Equal</a:t>
            </a:r>
            <a:br>
              <a:rPr lang="en-US" dirty="0" smtClean="0"/>
            </a:br>
            <a:r>
              <a:rPr lang="en-US" dirty="0"/>
              <a:t/>
            </a:r>
            <a:br>
              <a:rPr lang="en-US" dirty="0"/>
            </a:br>
            <a:r>
              <a:rPr lang="en-US" dirty="0" smtClean="0"/>
              <a:t/>
            </a:r>
            <a:br>
              <a:rPr lang="en-US" dirty="0" smtClean="0"/>
            </a:br>
            <a:r>
              <a:rPr lang="en-US" dirty="0" smtClean="0"/>
              <a:t>	Each of the following situations </a:t>
            </a:r>
            <a:r>
              <a:rPr lang="en-US" dirty="0"/>
              <a:t>offers separate accommodations for the </a:t>
            </a:r>
            <a:r>
              <a:rPr lang="en-US" dirty="0" smtClean="0"/>
              <a:t>people involved</a:t>
            </a:r>
            <a:r>
              <a:rPr lang="en-US" dirty="0"/>
              <a:t>. Are those accommodations equal?</a:t>
            </a:r>
            <a:endParaRPr lang="en-US" dirty="0"/>
          </a:p>
        </p:txBody>
      </p:sp>
    </p:spTree>
    <p:extLst>
      <p:ext uri="{BB962C8B-B14F-4D97-AF65-F5344CB8AC3E}">
        <p14:creationId xmlns:p14="http://schemas.microsoft.com/office/powerpoint/2010/main" val="33523044"/>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Homer Plessy</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1524000"/>
            <a:ext cx="3465919" cy="4491831"/>
          </a:xfrm>
        </p:spPr>
      </p:pic>
      <p:sp>
        <p:nvSpPr>
          <p:cNvPr id="6" name="Content Placeholder 5"/>
          <p:cNvSpPr>
            <a:spLocks noGrp="1"/>
          </p:cNvSpPr>
          <p:nvPr>
            <p:ph sz="half" idx="2"/>
          </p:nvPr>
        </p:nvSpPr>
        <p:spPr/>
        <p:txBody>
          <a:bodyPr/>
          <a:lstStyle/>
          <a:p>
            <a:endParaRPr lang="en-US" dirty="0" smtClean="0"/>
          </a:p>
          <a:p>
            <a:endParaRPr lang="en-US" dirty="0" smtClean="0"/>
          </a:p>
          <a:p>
            <a:r>
              <a:rPr lang="en-US" dirty="0" smtClean="0"/>
              <a:t>Louisiana shoemaker who lived in New Orleans</a:t>
            </a:r>
          </a:p>
          <a:p>
            <a:r>
              <a:rPr lang="en-US" dirty="0" smtClean="0"/>
              <a:t>One-eighth-black</a:t>
            </a:r>
          </a:p>
          <a:p>
            <a:r>
              <a:rPr lang="en-US" dirty="0" smtClean="0"/>
              <a:t>Seven-eights-white</a:t>
            </a:r>
            <a:endParaRPr lang="en-US" dirty="0"/>
          </a:p>
        </p:txBody>
      </p:sp>
    </p:spTree>
    <p:extLst>
      <p:ext uri="{BB962C8B-B14F-4D97-AF65-F5344CB8AC3E}">
        <p14:creationId xmlns:p14="http://schemas.microsoft.com/office/powerpoint/2010/main" val="1793908623"/>
      </p:ext>
    </p:extLst>
  </p:cSld>
  <p:clrMapOvr>
    <a:masterClrMapping/>
  </p:clrMapOvr>
  <mc:AlternateContent xmlns:mc="http://schemas.openxmlformats.org/markup-compatibility/2006" xmlns:p14="http://schemas.microsoft.com/office/powerpoint/2010/main">
    <mc:Choice Requires="p14">
      <p:transition spd="slow" p14:dur="1200" advTm="15000">
        <p14:flip dir="r"/>
      </p:transition>
    </mc:Choice>
    <mc:Fallback xmlns="">
      <p:transition spd="slow" advTm="1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Separate Car Act</a:t>
            </a:r>
            <a:endParaRPr lang="en-US" dirty="0"/>
          </a:p>
        </p:txBody>
      </p:sp>
      <p:sp>
        <p:nvSpPr>
          <p:cNvPr id="9" name="Content Placeholder 8"/>
          <p:cNvSpPr>
            <a:spLocks noGrp="1"/>
          </p:cNvSpPr>
          <p:nvPr>
            <p:ph sz="half" idx="1"/>
          </p:nvPr>
        </p:nvSpPr>
        <p:spPr/>
        <p:txBody>
          <a:bodyPr>
            <a:normAutofit lnSpcReduction="10000"/>
          </a:bodyPr>
          <a:lstStyle/>
          <a:p>
            <a:r>
              <a:rPr lang="en-US" dirty="0" smtClean="0"/>
              <a:t>Passed in 1890 by Louisiana legislature</a:t>
            </a:r>
          </a:p>
          <a:p>
            <a:r>
              <a:rPr lang="en-US" dirty="0" smtClean="0"/>
              <a:t>Stated that blacks and whites have separate railroad cars</a:t>
            </a:r>
          </a:p>
          <a:p>
            <a:r>
              <a:rPr lang="en-US" dirty="0" smtClean="0"/>
              <a:t>Compartments were equal in size and comfort, but blacks found the segregation damaging to their pride</a:t>
            </a:r>
            <a:endParaRPr lang="en-US" dirty="0"/>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143000"/>
            <a:ext cx="4235822" cy="5239043"/>
          </a:xfrm>
        </p:spPr>
      </p:pic>
    </p:spTree>
    <p:extLst>
      <p:ext uri="{BB962C8B-B14F-4D97-AF65-F5344CB8AC3E}">
        <p14:creationId xmlns:p14="http://schemas.microsoft.com/office/powerpoint/2010/main" val="352163440"/>
      </p:ext>
    </p:extLst>
  </p:cSld>
  <p:clrMapOvr>
    <a:masterClrMapping/>
  </p:clrMapOvr>
  <mc:AlternateContent xmlns:mc="http://schemas.openxmlformats.org/markup-compatibility/2006" xmlns:p14="http://schemas.microsoft.com/office/powerpoint/2010/main">
    <mc:Choice Requires="p14">
      <p:transition spd="slow" p14:dur="4400" advTm="15000">
        <p14:honeycomb/>
      </p:transition>
    </mc:Choice>
    <mc:Fallback xmlns="">
      <p:transition spd="slow" advTm="1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3008313" cy="596900"/>
          </a:xfrm>
        </p:spPr>
        <p:txBody>
          <a:bodyPr>
            <a:noAutofit/>
          </a:bodyPr>
          <a:lstStyle/>
          <a:p>
            <a:pPr algn="ctr"/>
            <a:r>
              <a:rPr lang="en-US" sz="4000" dirty="0" smtClean="0"/>
              <a:t>June 7, 1892</a:t>
            </a:r>
            <a:endParaRPr lang="en-US" sz="4000"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57600" y="0"/>
            <a:ext cx="5310230" cy="6833730"/>
          </a:xfrm>
        </p:spPr>
      </p:pic>
      <p:sp>
        <p:nvSpPr>
          <p:cNvPr id="4" name="Text Placeholder 3"/>
          <p:cNvSpPr>
            <a:spLocks noGrp="1"/>
          </p:cNvSpPr>
          <p:nvPr>
            <p:ph type="body" sz="half" idx="2"/>
          </p:nvPr>
        </p:nvSpPr>
        <p:spPr/>
        <p:txBody>
          <a:bodyPr>
            <a:normAutofit fontScale="70000" lnSpcReduction="20000"/>
          </a:bodyPr>
          <a:lstStyle/>
          <a:p>
            <a:pPr marL="342900" lvl="0" indent="-342900">
              <a:buFont typeface="Arial" pitchFamily="34" charset="0"/>
              <a:buChar char="•"/>
            </a:pPr>
            <a:r>
              <a:rPr lang="en-US" sz="3200" dirty="0">
                <a:solidFill>
                  <a:prstClr val="black"/>
                </a:solidFill>
              </a:rPr>
              <a:t>30-year-old Homer Plessy was jailed for sitting in the "White" car of the East Louisiana Railroad. </a:t>
            </a:r>
            <a:endParaRPr lang="en-US" sz="3200" dirty="0" smtClean="0">
              <a:solidFill>
                <a:prstClr val="black"/>
              </a:solidFill>
            </a:endParaRPr>
          </a:p>
          <a:p>
            <a:pPr lvl="0"/>
            <a:endParaRPr lang="en-US" sz="3200" dirty="0">
              <a:solidFill>
                <a:prstClr val="black"/>
              </a:solidFill>
            </a:endParaRPr>
          </a:p>
          <a:p>
            <a:pPr marL="342900" lvl="0" indent="-342900">
              <a:buFont typeface="Arial" pitchFamily="34" charset="0"/>
              <a:buChar char="•"/>
            </a:pPr>
            <a:r>
              <a:rPr lang="en-US" sz="3200" dirty="0">
                <a:solidFill>
                  <a:prstClr val="black"/>
                </a:solidFill>
              </a:rPr>
              <a:t>When Louisiana passed the Separate Car Act, legally segregating common carriers in 1892, a black civil rights organization decided to challenge the law in the courts</a:t>
            </a:r>
          </a:p>
          <a:p>
            <a:endParaRPr lang="en-US" dirty="0"/>
          </a:p>
        </p:txBody>
      </p:sp>
    </p:spTree>
    <p:extLst>
      <p:ext uri="{BB962C8B-B14F-4D97-AF65-F5344CB8AC3E}">
        <p14:creationId xmlns:p14="http://schemas.microsoft.com/office/powerpoint/2010/main" val="1731143474"/>
      </p:ext>
    </p:extLst>
  </p:cSld>
  <p:clrMapOvr>
    <a:masterClrMapping/>
  </p:clrMapOvr>
  <mc:AlternateContent xmlns:mc="http://schemas.openxmlformats.org/markup-compatibility/2006" xmlns:p14="http://schemas.microsoft.com/office/powerpoint/2010/main">
    <mc:Choice Requires="p14">
      <p:transition spd="slow" p14:dur="1600" advTm="15000">
        <p14:prism isContent="1" isInverted="1"/>
      </p:transition>
    </mc:Choice>
    <mc:Fallback xmlns="">
      <p:transition spd="slow" advTm="15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Plessy is arrested.</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828800"/>
            <a:ext cx="5469763" cy="3653631"/>
          </a:xfrm>
        </p:spPr>
      </p:pic>
    </p:spTree>
    <p:extLst>
      <p:ext uri="{BB962C8B-B14F-4D97-AF65-F5344CB8AC3E}">
        <p14:creationId xmlns:p14="http://schemas.microsoft.com/office/powerpoint/2010/main" val="3359900930"/>
      </p:ext>
    </p:extLst>
  </p:cSld>
  <p:clrMapOvr>
    <a:masterClrMapping/>
  </p:clrMapOvr>
  <mc:AlternateContent xmlns:mc="http://schemas.openxmlformats.org/markup-compatibility/2006" xmlns:p14="http://schemas.microsoft.com/office/powerpoint/2010/main">
    <mc:Choice Requires="p14">
      <p:transition spd="slow" p14:dur="2000" advTm="15000">
        <p14:ferris dir="l"/>
      </p:transition>
    </mc:Choice>
    <mc:Fallback xmlns="">
      <p:transition spd="slow" advTm="1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Judge Ferguson (center) and the rest of the jury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133600"/>
            <a:ext cx="6902450" cy="4154402"/>
          </a:xfrm>
        </p:spPr>
      </p:pic>
    </p:spTree>
    <p:extLst>
      <p:ext uri="{BB962C8B-B14F-4D97-AF65-F5344CB8AC3E}">
        <p14:creationId xmlns:p14="http://schemas.microsoft.com/office/powerpoint/2010/main" val="948099773"/>
      </p:ext>
    </p:extLst>
  </p:cSld>
  <p:clrMapOvr>
    <a:masterClrMapping/>
  </p:clrMapOvr>
  <mc:AlternateContent xmlns:mc="http://schemas.openxmlformats.org/markup-compatibility/2006" xmlns:p14="http://schemas.microsoft.com/office/powerpoint/2010/main">
    <mc:Choice Requires="p14">
      <p:transition spd="slow" p14:dur="1500" advTm="15000">
        <p14:window dir="vert"/>
      </p:transition>
    </mc:Choice>
    <mc:Fallback xmlns="">
      <p:transition spd="slow" advTm="15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i="1" dirty="0" smtClean="0"/>
              <a:t>Plessy v. Ferguson</a:t>
            </a:r>
            <a:br>
              <a:rPr lang="en-US" b="1" i="1" dirty="0" smtClean="0"/>
            </a:br>
            <a:r>
              <a:rPr lang="en-US" b="1" i="1" dirty="0" smtClean="0"/>
              <a:t>1896</a:t>
            </a:r>
            <a:endParaRPr lang="en-US" b="1" i="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447800"/>
            <a:ext cx="8718166" cy="4534486"/>
          </a:xfrm>
        </p:spPr>
      </p:pic>
    </p:spTree>
    <p:extLst>
      <p:ext uri="{BB962C8B-B14F-4D97-AF65-F5344CB8AC3E}">
        <p14:creationId xmlns:p14="http://schemas.microsoft.com/office/powerpoint/2010/main" val="3564524323"/>
      </p:ext>
    </p:extLst>
  </p:cSld>
  <p:clrMapOvr>
    <a:masterClrMapping/>
  </p:clrMapOvr>
  <mc:AlternateContent xmlns:mc="http://schemas.openxmlformats.org/markup-compatibility/2006" xmlns:p14="http://schemas.microsoft.com/office/powerpoint/2010/main">
    <mc:Choice Requires="p14">
      <p:transition spd="slow" p14:dur="800" advTm="15000">
        <p14:flythrough/>
      </p:transition>
    </mc:Choice>
    <mc:Fallback xmlns="">
      <p:transition spd="slow" advTm="1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Verdict</a:t>
            </a:r>
            <a:endParaRPr lang="en-US" dirty="0"/>
          </a:p>
        </p:txBody>
      </p:sp>
      <p:sp>
        <p:nvSpPr>
          <p:cNvPr id="4" name="Text Placeholder 3"/>
          <p:cNvSpPr>
            <a:spLocks noGrp="1"/>
          </p:cNvSpPr>
          <p:nvPr>
            <p:ph type="body" idx="1"/>
          </p:nvPr>
        </p:nvSpPr>
        <p:spPr/>
        <p:txBody>
          <a:bodyPr/>
          <a:lstStyle/>
          <a:p>
            <a:endParaRPr lang="en-US" dirty="0"/>
          </a:p>
        </p:txBody>
      </p:sp>
      <p:sp>
        <p:nvSpPr>
          <p:cNvPr id="3" name="Content Placeholder 2"/>
          <p:cNvSpPr>
            <a:spLocks noGrp="1"/>
          </p:cNvSpPr>
          <p:nvPr>
            <p:ph sz="half" idx="2"/>
          </p:nvPr>
        </p:nvSpPr>
        <p:spPr>
          <a:xfrm>
            <a:off x="457200" y="1905000"/>
            <a:ext cx="4040188" cy="3951288"/>
          </a:xfrm>
        </p:spPr>
        <p:txBody>
          <a:bodyPr/>
          <a:lstStyle/>
          <a:p>
            <a:pPr>
              <a:buFont typeface="Arial"/>
              <a:buChar char="•"/>
            </a:pPr>
            <a:r>
              <a:rPr lang="en-US" dirty="0" smtClean="0">
                <a:solidFill>
                  <a:srgbClr val="000000"/>
                </a:solidFill>
                <a:effectLst/>
                <a:latin typeface="Georgia"/>
              </a:rPr>
              <a:t>Plessy guilty of refusing to leave the white car because of the laws of Louisiana. </a:t>
            </a:r>
          </a:p>
          <a:p>
            <a:pPr>
              <a:buFont typeface="Arial"/>
              <a:buChar char="•"/>
            </a:pPr>
            <a:r>
              <a:rPr lang="en-US" dirty="0" smtClean="0">
                <a:solidFill>
                  <a:srgbClr val="000000"/>
                </a:solidFill>
                <a:effectLst/>
                <a:latin typeface="Georgia"/>
              </a:rPr>
              <a:t>Homer Plessy appealed to the Supreme Court of the state, but the Supreme Court upheld Ferguson's decision. </a:t>
            </a:r>
            <a:endParaRPr lang="en-US" dirty="0" smtClean="0">
              <a:solidFill>
                <a:srgbClr val="000000"/>
              </a:solidFill>
              <a:effectLst/>
              <a:latin typeface="Arial"/>
            </a:endParaRPr>
          </a:p>
          <a:p>
            <a:endParaRPr lang="en-US" dirty="0"/>
          </a:p>
        </p:txBody>
      </p:sp>
      <p:sp>
        <p:nvSpPr>
          <p:cNvPr id="5" name="Text Placeholder 4"/>
          <p:cNvSpPr>
            <a:spLocks noGrp="1"/>
          </p:cNvSpPr>
          <p:nvPr>
            <p:ph type="body" sz="quarter" idx="3"/>
          </p:nvPr>
        </p:nvSpPr>
        <p:spPr/>
        <p:txBody>
          <a:bodyPr/>
          <a:lstStyle/>
          <a:p>
            <a:endParaRPr lang="en-US"/>
          </a:p>
        </p:txBody>
      </p:sp>
      <p:pic>
        <p:nvPicPr>
          <p:cNvPr id="7" name="Content Placeholder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194019" y="1828800"/>
            <a:ext cx="4949981" cy="4116017"/>
          </a:xfrm>
        </p:spPr>
      </p:pic>
    </p:spTree>
    <p:extLst>
      <p:ext uri="{BB962C8B-B14F-4D97-AF65-F5344CB8AC3E}">
        <p14:creationId xmlns:p14="http://schemas.microsoft.com/office/powerpoint/2010/main" val="4216578256"/>
      </p:ext>
    </p:extLst>
  </p:cSld>
  <p:clrMapOvr>
    <a:masterClrMapping/>
  </p:clrMapOvr>
  <mc:AlternateContent xmlns:mc="http://schemas.openxmlformats.org/markup-compatibility/2006" xmlns:p14="http://schemas.microsoft.com/office/powerpoint/2010/main">
    <mc:Choice Requires="p14">
      <p:transition spd="slow" p14:dur="1300" advTm="15000">
        <p14:pan dir="u"/>
      </p:transition>
    </mc:Choice>
    <mc:Fallback xmlns="">
      <p:transition spd="slow" advTm="1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Re-trial</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371600"/>
            <a:ext cx="4401375" cy="4570317"/>
          </a:xfrm>
        </p:spPr>
      </p:pic>
      <p:sp>
        <p:nvSpPr>
          <p:cNvPr id="4" name="Content Placeholder 3"/>
          <p:cNvSpPr>
            <a:spLocks noGrp="1"/>
          </p:cNvSpPr>
          <p:nvPr>
            <p:ph sz="half" idx="2"/>
          </p:nvPr>
        </p:nvSpPr>
        <p:spPr/>
        <p:txBody>
          <a:bodyPr>
            <a:normAutofit/>
          </a:bodyPr>
          <a:lstStyle/>
          <a:p>
            <a:r>
              <a:rPr lang="en-US" dirty="0" smtClean="0"/>
              <a:t>In 1896, the Supreme Court of the United States heard Homer </a:t>
            </a:r>
            <a:r>
              <a:rPr lang="en-US" dirty="0" err="1" smtClean="0"/>
              <a:t>Plessy's</a:t>
            </a:r>
            <a:r>
              <a:rPr lang="en-US" dirty="0" smtClean="0"/>
              <a:t> case and found him guilty once again.</a:t>
            </a:r>
          </a:p>
          <a:p>
            <a:r>
              <a:rPr lang="en-US" dirty="0" smtClean="0"/>
              <a:t>Plessy was sentenced to 20 days in a state prison</a:t>
            </a:r>
          </a:p>
        </p:txBody>
      </p:sp>
    </p:spTree>
    <p:extLst>
      <p:ext uri="{BB962C8B-B14F-4D97-AF65-F5344CB8AC3E}">
        <p14:creationId xmlns:p14="http://schemas.microsoft.com/office/powerpoint/2010/main" val="4105586810"/>
      </p:ext>
    </p:extLst>
  </p:cSld>
  <p:clrMapOvr>
    <a:masterClrMapping/>
  </p:clrMapOvr>
  <mc:AlternateContent xmlns:mc="http://schemas.openxmlformats.org/markup-compatibility/2006" xmlns:p14="http://schemas.microsoft.com/office/powerpoint/2010/main">
    <mc:Choice Requires="p14">
      <p:transition spd="slow" p14:dur="3900" advTm="15000">
        <p14:glitter pattern="hexagon"/>
      </p:transition>
    </mc:Choice>
    <mc:Fallback xmlns="">
      <p:transition spd="slow" advTm="1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Trial</a:t>
            </a:r>
            <a:endParaRPr lang="en-US" dirty="0"/>
          </a:p>
        </p:txBody>
      </p:sp>
      <p:sp>
        <p:nvSpPr>
          <p:cNvPr id="3" name="Content Placeholder 2"/>
          <p:cNvSpPr>
            <a:spLocks noGrp="1"/>
          </p:cNvSpPr>
          <p:nvPr>
            <p:ph idx="1"/>
          </p:nvPr>
        </p:nvSpPr>
        <p:spPr/>
        <p:txBody>
          <a:bodyPr>
            <a:noAutofit/>
          </a:bodyPr>
          <a:lstStyle/>
          <a:p>
            <a:r>
              <a:rPr lang="en-US" sz="2000" dirty="0" smtClean="0"/>
              <a:t>justified </a:t>
            </a:r>
            <a:r>
              <a:rPr lang="en-US" sz="2000" dirty="0"/>
              <a:t>many other actions by state and local governments to socially separate blacks and whites</a:t>
            </a:r>
            <a:r>
              <a:rPr lang="en-US" sz="2000" dirty="0" smtClean="0"/>
              <a:t>.</a:t>
            </a:r>
            <a:endParaRPr lang="en-US" sz="2000" dirty="0"/>
          </a:p>
          <a:p>
            <a:r>
              <a:rPr lang="en-US" sz="2000" dirty="0" smtClean="0"/>
              <a:t>Both </a:t>
            </a:r>
            <a:r>
              <a:rPr lang="en-US" sz="2000" dirty="0"/>
              <a:t>the thirteenth and the fourteenth amendment were involved with this trial</a:t>
            </a:r>
            <a:r>
              <a:rPr lang="en-US" sz="2000" dirty="0" smtClean="0"/>
              <a:t>.</a:t>
            </a:r>
            <a:endParaRPr lang="en-US" sz="2000" dirty="0"/>
          </a:p>
          <a:p>
            <a:r>
              <a:rPr lang="en-US" sz="2000" dirty="0" smtClean="0"/>
              <a:t>enabled </a:t>
            </a:r>
            <a:r>
              <a:rPr lang="en-US" sz="2000" dirty="0"/>
              <a:t>the expansion of “separate but equal” to pervade many aspects of daily life for people in states throughout the </a:t>
            </a:r>
            <a:r>
              <a:rPr lang="en-US" sz="2000" dirty="0" smtClean="0"/>
              <a:t>South</a:t>
            </a:r>
            <a:r>
              <a:rPr lang="en-US" sz="2000" dirty="0"/>
              <a:t>.</a:t>
            </a:r>
          </a:p>
          <a:p>
            <a:r>
              <a:rPr lang="en-US" sz="2000" dirty="0"/>
              <a:t>Schools, public facilities, restaurants, hotels, theaters, public transportation, etc. adopted the “separate but equal” policy to segregate African Americans away from Whites and in most cases, make the best facilities inaccessible to them</a:t>
            </a:r>
            <a:r>
              <a:rPr lang="en-US" sz="2000" dirty="0" smtClean="0"/>
              <a:t>.</a:t>
            </a:r>
          </a:p>
          <a:p>
            <a:r>
              <a:rPr lang="en-US" sz="2000" dirty="0" smtClean="0"/>
              <a:t>Much controversy arose because of this decision.</a:t>
            </a:r>
            <a:endParaRPr lang="en-US" sz="2000" dirty="0"/>
          </a:p>
          <a:p>
            <a:pPr marL="0" indent="0">
              <a:buNone/>
            </a:pPr>
            <a:r>
              <a:rPr lang="en-US" sz="2000" dirty="0"/>
              <a:t/>
            </a:r>
            <a:br>
              <a:rPr lang="en-US" sz="2000" dirty="0"/>
            </a:br>
            <a:r>
              <a:rPr lang="en-US" sz="2000" dirty="0"/>
              <a:t/>
            </a:r>
            <a:br>
              <a:rPr lang="en-US" sz="2000" dirty="0"/>
            </a:br>
            <a:endParaRPr lang="en-US" sz="2000" dirty="0"/>
          </a:p>
        </p:txBody>
      </p:sp>
    </p:spTree>
    <p:extLst>
      <p:ext uri="{BB962C8B-B14F-4D97-AF65-F5344CB8AC3E}">
        <p14:creationId xmlns:p14="http://schemas.microsoft.com/office/powerpoint/2010/main" val="1822124124"/>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Trial</a:t>
            </a:r>
            <a:endParaRPr lang="en-US" dirty="0"/>
          </a:p>
        </p:txBody>
      </p:sp>
      <p:sp>
        <p:nvSpPr>
          <p:cNvPr id="3" name="Content Placeholder 2"/>
          <p:cNvSpPr>
            <a:spLocks noGrp="1"/>
          </p:cNvSpPr>
          <p:nvPr>
            <p:ph idx="1"/>
          </p:nvPr>
        </p:nvSpPr>
        <p:spPr/>
        <p:txBody>
          <a:bodyPr>
            <a:noAutofit/>
          </a:bodyPr>
          <a:lstStyle/>
          <a:p>
            <a:r>
              <a:rPr lang="en-US" sz="2000" dirty="0" smtClean="0"/>
              <a:t>justified </a:t>
            </a:r>
            <a:r>
              <a:rPr lang="en-US" sz="2000" dirty="0"/>
              <a:t>many other actions by state and local governments to socially separate blacks and whites</a:t>
            </a:r>
            <a:r>
              <a:rPr lang="en-US" sz="2000" dirty="0" smtClean="0"/>
              <a:t>.</a:t>
            </a:r>
            <a:endParaRPr lang="en-US" sz="2000" dirty="0"/>
          </a:p>
          <a:p>
            <a:r>
              <a:rPr lang="en-US" sz="2000" dirty="0" smtClean="0"/>
              <a:t>Both </a:t>
            </a:r>
            <a:r>
              <a:rPr lang="en-US" sz="2000" dirty="0"/>
              <a:t>the thirteenth and the fourteenth amendment were involved with this trial</a:t>
            </a:r>
            <a:r>
              <a:rPr lang="en-US" sz="2000" dirty="0" smtClean="0"/>
              <a:t>.</a:t>
            </a:r>
            <a:endParaRPr lang="en-US" sz="2000" dirty="0"/>
          </a:p>
          <a:p>
            <a:r>
              <a:rPr lang="en-US" sz="2000" dirty="0" smtClean="0"/>
              <a:t>enabled </a:t>
            </a:r>
            <a:r>
              <a:rPr lang="en-US" sz="2000" dirty="0"/>
              <a:t>the expansion of “separate but equal” to pervade many aspects of daily life for people in states throughout the </a:t>
            </a:r>
            <a:r>
              <a:rPr lang="en-US" sz="2000" dirty="0" smtClean="0"/>
              <a:t>South</a:t>
            </a:r>
            <a:r>
              <a:rPr lang="en-US" sz="2000" dirty="0"/>
              <a:t>.</a:t>
            </a:r>
          </a:p>
          <a:p>
            <a:r>
              <a:rPr lang="en-US" sz="2000" dirty="0"/>
              <a:t>Schools, public facilities, restaurants, hotels, theaters, public transportation, etc. adopted the “separate but equal” policy to segregate African Americans away from Whites and in most cases, make the best facilities inaccessible to them</a:t>
            </a:r>
            <a:r>
              <a:rPr lang="en-US" sz="2000" dirty="0" smtClean="0"/>
              <a:t>.</a:t>
            </a:r>
          </a:p>
          <a:p>
            <a:r>
              <a:rPr lang="en-US" sz="2000" dirty="0" smtClean="0"/>
              <a:t>Much controversy arose because of this decision.</a:t>
            </a:r>
            <a:endParaRPr lang="en-US" sz="2000" dirty="0"/>
          </a:p>
          <a:p>
            <a:pPr marL="0" indent="0">
              <a:buNone/>
            </a:pPr>
            <a:r>
              <a:rPr lang="en-US" sz="2000" dirty="0"/>
              <a:t/>
            </a:r>
            <a:br>
              <a:rPr lang="en-US" sz="2000" dirty="0"/>
            </a:br>
            <a:r>
              <a:rPr lang="en-US" sz="2000" dirty="0"/>
              <a:t/>
            </a:r>
            <a:br>
              <a:rPr lang="en-US" sz="2000" dirty="0"/>
            </a:br>
            <a:endParaRPr lang="en-US" sz="2000" dirty="0"/>
          </a:p>
        </p:txBody>
      </p:sp>
    </p:spTree>
    <p:extLst>
      <p:ext uri="{BB962C8B-B14F-4D97-AF65-F5344CB8AC3E}">
        <p14:creationId xmlns:p14="http://schemas.microsoft.com/office/powerpoint/2010/main" val="2985043460"/>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Rectangle 3"/>
          <p:cNvSpPr/>
          <p:nvPr/>
        </p:nvSpPr>
        <p:spPr>
          <a:xfrm>
            <a:off x="533400" y="609600"/>
            <a:ext cx="8229600" cy="5909310"/>
          </a:xfrm>
          <a:prstGeom prst="rect">
            <a:avLst/>
          </a:prstGeom>
        </p:spPr>
        <p:txBody>
          <a:bodyPr wrap="square">
            <a:spAutoFit/>
          </a:bodyPr>
          <a:lstStyle/>
          <a:p>
            <a:pPr marL="342900" indent="-342900">
              <a:buFont typeface="+mj-lt"/>
              <a:buAutoNum type="arabicPeriod"/>
            </a:pPr>
            <a:r>
              <a:rPr lang="en-US" sz="2000" dirty="0"/>
              <a:t>A black woman is thirsty, so she walks over to the water fountains. There is one fountain </a:t>
            </a:r>
            <a:r>
              <a:rPr lang="en-US" sz="2000" dirty="0" smtClean="0"/>
              <a:t>for blacks </a:t>
            </a:r>
            <a:r>
              <a:rPr lang="en-US" sz="2000" dirty="0"/>
              <a:t>and one for whites. The black woman uses the fountain for whites because the other </a:t>
            </a:r>
            <a:r>
              <a:rPr lang="en-US" sz="2000" dirty="0" smtClean="0"/>
              <a:t>one is </a:t>
            </a:r>
            <a:r>
              <a:rPr lang="en-US" sz="2000" dirty="0"/>
              <a:t>out of order</a:t>
            </a:r>
            <a:r>
              <a:rPr lang="en-US" sz="2000" dirty="0" smtClean="0"/>
              <a:t>.</a:t>
            </a:r>
          </a:p>
          <a:p>
            <a:pPr marL="342900" indent="-342900">
              <a:buFont typeface="+mj-lt"/>
              <a:buAutoNum type="arabicPeriod"/>
            </a:pPr>
            <a:endParaRPr lang="en-US" sz="2000" dirty="0" smtClean="0"/>
          </a:p>
          <a:p>
            <a:pPr marL="342900" indent="-342900">
              <a:buFont typeface="+mj-lt"/>
              <a:buAutoNum type="arabicPeriod"/>
            </a:pPr>
            <a:endParaRPr lang="en-US" sz="2000" dirty="0"/>
          </a:p>
          <a:p>
            <a:pPr marL="342900" indent="-342900">
              <a:buFont typeface="+mj-lt"/>
              <a:buAutoNum type="arabicPeriod"/>
            </a:pPr>
            <a:endParaRPr lang="en-US" sz="2000" dirty="0"/>
          </a:p>
          <a:p>
            <a:pPr marL="342900" indent="-342900">
              <a:buFont typeface="+mj-lt"/>
              <a:buAutoNum type="arabicPeriod"/>
            </a:pPr>
            <a:r>
              <a:rPr lang="en-US" sz="2000" dirty="0"/>
              <a:t>A black man has been traveling for many hours. He stops at a diner to eat and use the </a:t>
            </a:r>
            <a:r>
              <a:rPr lang="en-US" sz="2000" dirty="0" smtClean="0"/>
              <a:t>restroom.  This </a:t>
            </a:r>
            <a:r>
              <a:rPr lang="en-US" sz="2000" dirty="0"/>
              <a:t>diner only serves whites. In order to eat, the black man must travel another two hours </a:t>
            </a:r>
            <a:r>
              <a:rPr lang="en-US" sz="2000" dirty="0" smtClean="0"/>
              <a:t>to another </a:t>
            </a:r>
            <a:r>
              <a:rPr lang="en-US" sz="2000" dirty="0"/>
              <a:t>diner that serves blacks. The black man cannot wait two hours to use the restroom, so </a:t>
            </a:r>
            <a:r>
              <a:rPr lang="en-US" sz="2000" dirty="0" smtClean="0"/>
              <a:t>he uses </a:t>
            </a:r>
            <a:r>
              <a:rPr lang="en-US" sz="2000" dirty="0"/>
              <a:t>the diner's restroom despite the posted signs.</a:t>
            </a:r>
          </a:p>
          <a:p>
            <a:pPr marL="342900" indent="-342900">
              <a:buFont typeface="+mj-lt"/>
              <a:buAutoNum type="arabicPeriod"/>
            </a:pPr>
            <a:endParaRPr lang="en-US" sz="2000" dirty="0" smtClean="0"/>
          </a:p>
          <a:p>
            <a:pPr marL="342900" indent="-342900">
              <a:buFont typeface="+mj-lt"/>
              <a:buAutoNum type="arabicPeriod"/>
            </a:pPr>
            <a:endParaRPr lang="en-US" sz="2000" dirty="0"/>
          </a:p>
          <a:p>
            <a:pPr marL="342900" indent="-342900">
              <a:buFont typeface="+mj-lt"/>
              <a:buAutoNum type="arabicPeriod"/>
            </a:pPr>
            <a:endParaRPr lang="en-US" sz="2000" dirty="0"/>
          </a:p>
          <a:p>
            <a:pPr marL="342900" indent="-342900">
              <a:buFont typeface="+mj-lt"/>
              <a:buAutoNum type="arabicPeriod"/>
            </a:pPr>
            <a:r>
              <a:rPr lang="en-US" sz="2000" dirty="0"/>
              <a:t>A white man is not allowed to have his colored attendant with him in the same train coach </a:t>
            </a:r>
            <a:r>
              <a:rPr lang="en-US" sz="2000" dirty="0" smtClean="0"/>
              <a:t>even though </a:t>
            </a:r>
            <a:r>
              <a:rPr lang="en-US" sz="2000" dirty="0"/>
              <a:t>the white man's health condition requires constant supervision. The colored </a:t>
            </a:r>
            <a:r>
              <a:rPr lang="en-US" sz="2000" dirty="0" smtClean="0"/>
              <a:t>attendant ignores </a:t>
            </a:r>
            <a:r>
              <a:rPr lang="en-US" sz="2000" dirty="0"/>
              <a:t>the rules and sits beside his employer in the coach for white passengers.</a:t>
            </a:r>
          </a:p>
          <a:p>
            <a:endParaRPr lang="en-US" dirty="0"/>
          </a:p>
        </p:txBody>
      </p:sp>
    </p:spTree>
    <p:extLst>
      <p:ext uri="{BB962C8B-B14F-4D97-AF65-F5344CB8AC3E}">
        <p14:creationId xmlns:p14="http://schemas.microsoft.com/office/powerpoint/2010/main" val="394839278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a:xfrm>
            <a:off x="457200" y="533400"/>
            <a:ext cx="4038600" cy="5592763"/>
          </a:xfrm>
        </p:spPr>
        <p:txBody>
          <a:bodyPr>
            <a:normAutofit fontScale="32500" lnSpcReduction="20000"/>
          </a:bodyPr>
          <a:lstStyle/>
          <a:p>
            <a:endParaRPr lang="en-US" dirty="0" smtClean="0"/>
          </a:p>
          <a:p>
            <a:endParaRPr lang="en-US" dirty="0"/>
          </a:p>
          <a:p>
            <a:endParaRPr lang="en-US" sz="5900" dirty="0" smtClean="0">
              <a:solidFill>
                <a:schemeClr val="bg1"/>
              </a:solidFill>
            </a:endParaRPr>
          </a:p>
          <a:p>
            <a:r>
              <a:rPr lang="en-US" sz="7000" dirty="0" smtClean="0">
                <a:solidFill>
                  <a:schemeClr val="bg1"/>
                </a:solidFill>
              </a:rPr>
              <a:t>Homer </a:t>
            </a:r>
            <a:r>
              <a:rPr lang="en-US" sz="7000" dirty="0">
                <a:solidFill>
                  <a:schemeClr val="bg1"/>
                </a:solidFill>
              </a:rPr>
              <a:t>Adolph Plessy lived an otherwise unremarkable life after losing his case multiple times</a:t>
            </a:r>
            <a:r>
              <a:rPr lang="en-US" sz="7000" dirty="0" smtClean="0">
                <a:solidFill>
                  <a:schemeClr val="bg1"/>
                </a:solidFill>
              </a:rPr>
              <a:t>. The case was overturned in 1954.</a:t>
            </a:r>
          </a:p>
          <a:p>
            <a:pPr marL="0" indent="0">
              <a:buNone/>
            </a:pPr>
            <a:endParaRPr lang="en-US" sz="7000" dirty="0">
              <a:solidFill>
                <a:schemeClr val="bg1"/>
              </a:solidFill>
            </a:endParaRPr>
          </a:p>
          <a:p>
            <a:r>
              <a:rPr lang="en-US" sz="7000" dirty="0">
                <a:solidFill>
                  <a:schemeClr val="bg1"/>
                </a:solidFill>
              </a:rPr>
              <a:t>He became an insurance agent and died in 1925 in his early sixties</a:t>
            </a:r>
            <a:r>
              <a:rPr lang="en-US" sz="7000" dirty="0" smtClean="0">
                <a:solidFill>
                  <a:schemeClr val="bg1"/>
                </a:solidFill>
              </a:rPr>
              <a:t>.</a:t>
            </a:r>
          </a:p>
          <a:p>
            <a:pPr marL="0" indent="0">
              <a:buNone/>
            </a:pPr>
            <a:endParaRPr lang="en-US" sz="7000" dirty="0">
              <a:solidFill>
                <a:schemeClr val="bg1"/>
              </a:solidFill>
            </a:endParaRPr>
          </a:p>
          <a:p>
            <a:r>
              <a:rPr lang="en-US" sz="7000" dirty="0">
                <a:solidFill>
                  <a:schemeClr val="bg1"/>
                </a:solidFill>
              </a:rPr>
              <a:t>He is buried in a cemetery in St. </a:t>
            </a:r>
            <a:r>
              <a:rPr lang="en-US" sz="7000" dirty="0" smtClean="0">
                <a:solidFill>
                  <a:schemeClr val="bg1"/>
                </a:solidFill>
              </a:rPr>
              <a:t>Louis.</a:t>
            </a:r>
            <a:endParaRPr lang="en-US" sz="7000" dirty="0">
              <a:solidFill>
                <a:schemeClr val="bg1"/>
              </a:solidFill>
            </a:endParaRPr>
          </a:p>
          <a:p>
            <a:pPr marL="0" indent="0">
              <a:buNone/>
            </a:pPr>
            <a:r>
              <a:rPr lang="en-US" sz="5900" dirty="0"/>
              <a:t/>
            </a:r>
            <a:br>
              <a:rPr lang="en-US" sz="5900" dirty="0"/>
            </a:br>
            <a:r>
              <a:rPr lang="en-US" sz="5900" dirty="0"/>
              <a:t/>
            </a:r>
            <a:br>
              <a:rPr lang="en-US" sz="5900" dirty="0"/>
            </a:br>
            <a:endParaRPr lang="en-US" sz="59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685800"/>
            <a:ext cx="3832754" cy="5749132"/>
          </a:xfrm>
        </p:spPr>
      </p:pic>
    </p:spTree>
    <p:extLst>
      <p:ext uri="{BB962C8B-B14F-4D97-AF65-F5344CB8AC3E}">
        <p14:creationId xmlns:p14="http://schemas.microsoft.com/office/powerpoint/2010/main" val="2845326393"/>
      </p:ext>
    </p:extLst>
  </p:cSld>
  <p:clrMapOvr>
    <a:masterClrMapping/>
  </p:clrMapOvr>
  <mc:AlternateContent xmlns:mc="http://schemas.openxmlformats.org/markup-compatibility/2006" xmlns:p14="http://schemas.microsoft.com/office/powerpoint/2010/main">
    <mc:Choice Requires="p14">
      <p:transition spd="slow" p14:dur="3000" advTm="15000">
        <p14:shred/>
      </p:transition>
    </mc:Choice>
    <mc:Fallback xmlns="">
      <p:transition spd="slow" advTm="15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lstStyle/>
          <a:p>
            <a:r>
              <a:rPr lang="en-US" b="1" dirty="0" smtClean="0"/>
              <a:t>Significance of Plessy v. Ferguson</a:t>
            </a:r>
            <a:endParaRPr lang="en-US"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4400" y="2209800"/>
            <a:ext cx="7374830" cy="2133599"/>
          </a:xfrm>
        </p:spPr>
      </p:pic>
    </p:spTree>
    <p:extLst>
      <p:ext uri="{BB962C8B-B14F-4D97-AF65-F5344CB8AC3E}">
        <p14:creationId xmlns:p14="http://schemas.microsoft.com/office/powerpoint/2010/main" val="313268499"/>
      </p:ext>
    </p:extLst>
  </p:cSld>
  <p:clrMapOvr>
    <a:masterClrMapping/>
  </p:clrMapOvr>
  <p:transition spd="slow" advTm="15000">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Brown v. Board of Education</a:t>
            </a:r>
            <a:br>
              <a:rPr lang="en-US" dirty="0" smtClean="0"/>
            </a:br>
            <a:r>
              <a:rPr lang="en-US" dirty="0" smtClean="0"/>
              <a:t>62 years after Plessy v. Ferguson</a:t>
            </a:r>
            <a:endParaRPr lang="en-US" dirty="0"/>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2400" y="2209800"/>
            <a:ext cx="4869795" cy="3276600"/>
          </a:xfrm>
        </p:spPr>
      </p:pic>
      <p:sp>
        <p:nvSpPr>
          <p:cNvPr id="6" name="Content Placeholder 5"/>
          <p:cNvSpPr>
            <a:spLocks noGrp="1"/>
          </p:cNvSpPr>
          <p:nvPr>
            <p:ph sz="half" idx="2"/>
          </p:nvPr>
        </p:nvSpPr>
        <p:spPr>
          <a:xfrm>
            <a:off x="5257800" y="2286000"/>
            <a:ext cx="3886200" cy="4267200"/>
          </a:xfrm>
        </p:spPr>
        <p:txBody>
          <a:bodyPr>
            <a:normAutofit lnSpcReduction="10000"/>
          </a:bodyPr>
          <a:lstStyle/>
          <a:p>
            <a:r>
              <a:rPr lang="en-US" dirty="0"/>
              <a:t>The Court agreed with plaintiff Brown that separate school systems were inherently unequal, and directed that the practice be ended with “all deliberate speed.”</a:t>
            </a:r>
            <a:br>
              <a:rPr lang="en-US" dirty="0"/>
            </a:br>
            <a:r>
              <a:rPr lang="en-US" dirty="0"/>
              <a:t/>
            </a:r>
            <a:br>
              <a:rPr lang="en-US" dirty="0"/>
            </a:br>
            <a:endParaRPr lang="en-US" dirty="0"/>
          </a:p>
        </p:txBody>
      </p:sp>
    </p:spTree>
    <p:extLst>
      <p:ext uri="{BB962C8B-B14F-4D97-AF65-F5344CB8AC3E}">
        <p14:creationId xmlns:p14="http://schemas.microsoft.com/office/powerpoint/2010/main" val="3809242576"/>
      </p:ext>
    </p:extLst>
  </p:cSld>
  <p:clrMapOvr>
    <a:masterClrMapping/>
  </p:clrMapOvr>
  <mc:AlternateContent xmlns:mc="http://schemas.openxmlformats.org/markup-compatibility/2006" xmlns:p14="http://schemas.microsoft.com/office/powerpoint/2010/main">
    <mc:Choice Requires="p14">
      <p:transition spd="slow" p14:dur="1600" advTm="15000">
        <p:blinds dir="vert"/>
      </p:transition>
    </mc:Choice>
    <mc:Fallback xmlns="">
      <p:transition spd="slow" advTm="15000">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What Can We Learn about Separate but Equal </a:t>
            </a:r>
            <a:r>
              <a:rPr lang="en-US" dirty="0"/>
              <a:t>f</a:t>
            </a:r>
            <a:r>
              <a:rPr lang="en-US" dirty="0" smtClean="0"/>
              <a:t>rom the </a:t>
            </a:r>
            <a:r>
              <a:rPr lang="en-US" dirty="0" err="1" smtClean="0"/>
              <a:t>Sneetches</a:t>
            </a:r>
            <a:r>
              <a:rPr lang="en-US" dirty="0" smtClean="0"/>
              <a:t>?</a:t>
            </a:r>
            <a:endParaRPr lang="en-US" dirty="0"/>
          </a:p>
        </p:txBody>
      </p:sp>
      <p:sp>
        <p:nvSpPr>
          <p:cNvPr id="8" name="Content Placeholder 7"/>
          <p:cNvSpPr>
            <a:spLocks noGrp="1"/>
          </p:cNvSpPr>
          <p:nvPr>
            <p:ph idx="1"/>
          </p:nvPr>
        </p:nvSpPr>
        <p:spPr>
          <a:xfrm>
            <a:off x="457200" y="1600200"/>
            <a:ext cx="8229600" cy="4525963"/>
          </a:xfrm>
        </p:spPr>
        <p:txBody>
          <a:bodyPr/>
          <a:lstStyle/>
          <a:p>
            <a:pPr marL="0" indent="0">
              <a:buNone/>
            </a:pPr>
            <a:endParaRPr lang="en-US" dirty="0" smtClean="0">
              <a:hlinkClick r:id="rId3" action="ppaction://hlinksldjump"/>
            </a:endParaRPr>
          </a:p>
          <a:p>
            <a:pPr marL="0" indent="0">
              <a:buNone/>
            </a:pPr>
            <a:r>
              <a:rPr lang="en-US" dirty="0" smtClean="0">
                <a:hlinkClick r:id="rId4"/>
              </a:rPr>
              <a:t>Dr. </a:t>
            </a:r>
            <a:r>
              <a:rPr lang="en-US" dirty="0" err="1" smtClean="0">
                <a:hlinkClick r:id="rId4"/>
              </a:rPr>
              <a:t>Suess's</a:t>
            </a:r>
            <a:r>
              <a:rPr lang="en-US" dirty="0" smtClean="0">
                <a:hlinkClick r:id="rId4"/>
              </a:rPr>
              <a:t> "The </a:t>
            </a:r>
            <a:r>
              <a:rPr lang="en-US" dirty="0" err="1" smtClean="0">
                <a:hlinkClick r:id="rId4"/>
              </a:rPr>
              <a:t>Sneetches</a:t>
            </a:r>
            <a:r>
              <a:rPr lang="en-US" dirty="0" smtClean="0">
                <a:hlinkClick r:id="rId4"/>
              </a:rPr>
              <a:t>"</a:t>
            </a:r>
            <a:endParaRPr lang="en-U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0" y="2819400"/>
            <a:ext cx="5105400" cy="3165431"/>
          </a:xfrm>
          <a:prstGeom prst="rect">
            <a:avLst/>
          </a:prstGeom>
        </p:spPr>
      </p:pic>
    </p:spTree>
    <p:extLst>
      <p:ext uri="{BB962C8B-B14F-4D97-AF65-F5344CB8AC3E}">
        <p14:creationId xmlns:p14="http://schemas.microsoft.com/office/powerpoint/2010/main" val="689847305"/>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524000"/>
          </a:xfrm>
        </p:spPr>
        <p:txBody>
          <a:bodyPr>
            <a:noAutofit/>
          </a:bodyPr>
          <a:lstStyle/>
          <a:p>
            <a:r>
              <a:rPr lang="en-US" sz="6000" dirty="0" err="1" smtClean="0">
                <a:solidFill>
                  <a:schemeClr val="bg1"/>
                </a:solidFill>
              </a:rPr>
              <a:t>Plessy</a:t>
            </a:r>
            <a:r>
              <a:rPr lang="en-US" sz="6000" smtClean="0">
                <a:solidFill>
                  <a:schemeClr val="bg1"/>
                </a:solidFill>
              </a:rPr>
              <a:t> v. </a:t>
            </a:r>
            <a:r>
              <a:rPr lang="en-US" sz="6000" dirty="0" smtClean="0">
                <a:solidFill>
                  <a:schemeClr val="bg1"/>
                </a:solidFill>
              </a:rPr>
              <a:t>Ferguson</a:t>
            </a:r>
            <a:br>
              <a:rPr lang="en-US" sz="6000" dirty="0" smtClean="0">
                <a:solidFill>
                  <a:schemeClr val="bg1"/>
                </a:solidFill>
              </a:rPr>
            </a:br>
            <a:r>
              <a:rPr lang="en-US" sz="6000" dirty="0" smtClean="0">
                <a:solidFill>
                  <a:schemeClr val="bg1"/>
                </a:solidFill>
              </a:rPr>
              <a:t>1896</a:t>
            </a:r>
            <a:endParaRPr lang="en-US" sz="6000" dirty="0">
              <a:solidFill>
                <a:schemeClr val="bg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9800" y="2209800"/>
            <a:ext cx="4654550" cy="3846590"/>
          </a:xfrm>
        </p:spPr>
      </p:pic>
    </p:spTree>
    <p:extLst>
      <p:ext uri="{BB962C8B-B14F-4D97-AF65-F5344CB8AC3E}">
        <p14:creationId xmlns:p14="http://schemas.microsoft.com/office/powerpoint/2010/main" val="266172426"/>
      </p:ext>
    </p:extLst>
  </p:cSld>
  <p:clrMapOvr>
    <a:masterClrMapping/>
  </p:clrMapOvr>
  <p:transition spd="slow" advTm="1500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362200"/>
            <a:ext cx="7772400" cy="1470025"/>
          </a:xfrm>
        </p:spPr>
        <p:txBody>
          <a:bodyPr>
            <a:noAutofit/>
          </a:bodyPr>
          <a:lstStyle/>
          <a:p>
            <a:r>
              <a:rPr lang="en-US" sz="9600" dirty="0" smtClean="0"/>
              <a:t>Let’s take a step back in time…</a:t>
            </a:r>
            <a:endParaRPr lang="en-US" sz="96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91881341"/>
      </p:ext>
    </p:extLst>
  </p:cSld>
  <p:clrMapOvr>
    <a:masterClrMapping/>
  </p:clrMapOvr>
  <mc:AlternateContent xmlns:mc="http://schemas.openxmlformats.org/markup-compatibility/2006" xmlns:p14="http://schemas.microsoft.com/office/powerpoint/2010/main">
    <mc:Choice Requires="p14">
      <p:transition spd="slow" p14:dur="1500" advTm="15000">
        <p:split orient="vert"/>
      </p:transition>
    </mc:Choice>
    <mc:Fallback xmlns="">
      <p:transition spd="slow" advTm="15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p>
            <a:r>
              <a:rPr lang="en-US" dirty="0" smtClean="0"/>
              <a:t>Separate-but-Equal</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1143000"/>
            <a:ext cx="7354598" cy="5485930"/>
          </a:xfrm>
        </p:spPr>
      </p:pic>
    </p:spTree>
    <p:extLst>
      <p:ext uri="{BB962C8B-B14F-4D97-AF65-F5344CB8AC3E}">
        <p14:creationId xmlns:p14="http://schemas.microsoft.com/office/powerpoint/2010/main" val="1126231871"/>
      </p:ext>
    </p:extLst>
  </p:cSld>
  <p:clrMapOvr>
    <a:masterClrMapping/>
  </p:clrMapOvr>
  <mc:AlternateContent xmlns:mc="http://schemas.openxmlformats.org/markup-compatibility/2006" xmlns:p14="http://schemas.microsoft.com/office/powerpoint/2010/main">
    <mc:Choice Requires="p14">
      <p:transition spd="slow" p14:dur="1200" advTm="15000">
        <p:dissolve/>
      </p:transition>
    </mc:Choice>
    <mc:Fallback xmlns="">
      <p:transition spd="slow" advTm="15000">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Pre-1850: Sarah Roberts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25560" y="1752601"/>
            <a:ext cx="7017175" cy="4267200"/>
          </a:xfrm>
        </p:spPr>
      </p:pic>
    </p:spTree>
    <p:extLst>
      <p:ext uri="{BB962C8B-B14F-4D97-AF65-F5344CB8AC3E}">
        <p14:creationId xmlns:p14="http://schemas.microsoft.com/office/powerpoint/2010/main" val="2248042936"/>
      </p:ext>
    </p:extLst>
  </p:cSld>
  <p:clrMapOvr>
    <a:masterClrMapping/>
  </p:clrMapOvr>
  <mc:AlternateContent xmlns:mc="http://schemas.openxmlformats.org/markup-compatibility/2006" xmlns:p14="http://schemas.microsoft.com/office/powerpoint/2010/main">
    <mc:Choice Requires="p14">
      <p:transition spd="slow" p14:dur="4000" advTm="15000">
        <p14:vortex dir="r"/>
      </p:transition>
    </mc:Choice>
    <mc:Fallback xmlns="">
      <p:transition spd="slow" advTm="1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008313" cy="1282700"/>
          </a:xfrm>
        </p:spPr>
        <p:txBody>
          <a:bodyPr>
            <a:noAutofit/>
          </a:bodyPr>
          <a:lstStyle/>
          <a:p>
            <a:r>
              <a:rPr lang="en-US" sz="2800" dirty="0" smtClean="0"/>
              <a:t>Sarah’s dad reaches out to Charles Sumner</a:t>
            </a:r>
            <a:endParaRPr lang="en-US" sz="2800"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76800" y="914400"/>
            <a:ext cx="3332661" cy="4740144"/>
          </a:xfrm>
        </p:spPr>
      </p:pic>
      <p:sp>
        <p:nvSpPr>
          <p:cNvPr id="5" name="Text Placeholder 4"/>
          <p:cNvSpPr>
            <a:spLocks noGrp="1"/>
          </p:cNvSpPr>
          <p:nvPr>
            <p:ph type="body" sz="half" idx="2"/>
          </p:nvPr>
        </p:nvSpPr>
        <p:spPr>
          <a:xfrm>
            <a:off x="457200" y="1752600"/>
            <a:ext cx="3008313" cy="4691063"/>
          </a:xfrm>
        </p:spPr>
        <p:txBody>
          <a:bodyPr>
            <a:normAutofit lnSpcReduction="10000"/>
          </a:bodyPr>
          <a:lstStyle/>
          <a:p>
            <a:endParaRPr lang="en-US" sz="1800" dirty="0" smtClean="0"/>
          </a:p>
          <a:p>
            <a:pPr marL="285750" indent="-285750">
              <a:buFont typeface="Arial" pitchFamily="34" charset="0"/>
              <a:buChar char="•"/>
            </a:pPr>
            <a:r>
              <a:rPr lang="en-US" sz="1800" dirty="0" smtClean="0"/>
              <a:t>Lawyer</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Civil rights enthusiast</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Later U.S. Senator</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Represents Sarah to challenge unequal treatment</a:t>
            </a:r>
          </a:p>
          <a:p>
            <a:pPr marL="285750" indent="-285750">
              <a:buFont typeface="Arial" pitchFamily="34" charset="0"/>
              <a:buChar char="•"/>
            </a:pPr>
            <a:endParaRPr lang="en-US" sz="1800" dirty="0"/>
          </a:p>
          <a:p>
            <a:pPr marL="285750" indent="-285750">
              <a:buFont typeface="Arial" pitchFamily="34" charset="0"/>
              <a:buChar char="•"/>
            </a:pPr>
            <a:r>
              <a:rPr lang="en-US" sz="1800" dirty="0" smtClean="0"/>
              <a:t>From this legal conflict, the now infamous doctrine of “separate-but-equal” was born</a:t>
            </a:r>
            <a:endParaRPr lang="en-US" sz="1800" dirty="0"/>
          </a:p>
        </p:txBody>
      </p:sp>
    </p:spTree>
    <p:extLst>
      <p:ext uri="{BB962C8B-B14F-4D97-AF65-F5344CB8AC3E}">
        <p14:creationId xmlns:p14="http://schemas.microsoft.com/office/powerpoint/2010/main" val="3378289501"/>
      </p:ext>
    </p:extLst>
  </p:cSld>
  <p:clrMapOvr>
    <a:masterClrMapping/>
  </p:clrMapOvr>
  <mc:AlternateContent xmlns:mc="http://schemas.openxmlformats.org/markup-compatibility/2006" xmlns:p14="http://schemas.microsoft.com/office/powerpoint/2010/main">
    <mc:Choice Requires="p14">
      <p:transition spd="slow" p14:dur="900" advTm="15000">
        <p14:warp dir="in"/>
      </p:transition>
    </mc:Choice>
    <mc:Fallback xmlns="">
      <p:transition spd="slow" advTm="1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1"/>
                </a:solidFill>
              </a:rPr>
              <a:t>Roberts v. The City of Boston</a:t>
            </a:r>
            <a:br>
              <a:rPr lang="en-US" dirty="0" smtClean="0">
                <a:solidFill>
                  <a:schemeClr val="bg1"/>
                </a:solidFill>
              </a:rPr>
            </a:br>
            <a:r>
              <a:rPr lang="en-US" dirty="0" smtClean="0">
                <a:solidFill>
                  <a:schemeClr val="bg1"/>
                </a:solidFill>
              </a:rPr>
              <a:t>Separate-but-Equal</a:t>
            </a:r>
            <a:endParaRPr lang="en-US" dirty="0">
              <a:solidFill>
                <a:schemeClr val="bg1"/>
              </a:solidFill>
            </a:endParaRPr>
          </a:p>
        </p:txBody>
      </p:sp>
      <p:sp>
        <p:nvSpPr>
          <p:cNvPr id="4" name="Text Placeholder 3"/>
          <p:cNvSpPr>
            <a:spLocks noGrp="1"/>
          </p:cNvSpPr>
          <p:nvPr>
            <p:ph type="body" idx="1"/>
          </p:nvPr>
        </p:nvSpPr>
        <p:spPr/>
        <p:txBody>
          <a:bodyPr/>
          <a:lstStyle/>
          <a:p>
            <a:pPr algn="ctr"/>
            <a:r>
              <a:rPr lang="en-US" dirty="0" smtClean="0">
                <a:solidFill>
                  <a:schemeClr val="bg1"/>
                </a:solidFill>
              </a:rPr>
              <a:t>Sumner</a:t>
            </a:r>
            <a:endParaRPr lang="en-US" dirty="0">
              <a:solidFill>
                <a:schemeClr val="bg1"/>
              </a:solidFill>
            </a:endParaRPr>
          </a:p>
        </p:txBody>
      </p:sp>
      <p:sp>
        <p:nvSpPr>
          <p:cNvPr id="3" name="Content Placeholder 2"/>
          <p:cNvSpPr>
            <a:spLocks noGrp="1"/>
          </p:cNvSpPr>
          <p:nvPr>
            <p:ph sz="half" idx="2"/>
          </p:nvPr>
        </p:nvSpPr>
        <p:spPr/>
        <p:txBody>
          <a:bodyPr>
            <a:normAutofit fontScale="92500"/>
          </a:bodyPr>
          <a:lstStyle/>
          <a:p>
            <a:r>
              <a:rPr lang="en-US" dirty="0">
                <a:solidFill>
                  <a:schemeClr val="bg1"/>
                </a:solidFill>
              </a:rPr>
              <a:t>C</a:t>
            </a:r>
            <a:r>
              <a:rPr lang="en-US" dirty="0" smtClean="0">
                <a:solidFill>
                  <a:schemeClr val="bg1"/>
                </a:solidFill>
              </a:rPr>
              <a:t>laimed that compelling black children to attend separate schools was to effectively “brand a whole race with the stigma of inferiority and degradation.”</a:t>
            </a:r>
          </a:p>
          <a:p>
            <a:r>
              <a:rPr lang="en-US" dirty="0" smtClean="0">
                <a:solidFill>
                  <a:schemeClr val="bg1"/>
                </a:solidFill>
              </a:rPr>
              <a:t>Used the same constitutional position that was the heart of the plaintiff’s success over 100 years later in Brown v. Board of Education.</a:t>
            </a:r>
          </a:p>
          <a:p>
            <a:endParaRPr lang="en-US" dirty="0"/>
          </a:p>
        </p:txBody>
      </p:sp>
      <p:sp>
        <p:nvSpPr>
          <p:cNvPr id="5" name="Text Placeholder 4"/>
          <p:cNvSpPr>
            <a:spLocks noGrp="1"/>
          </p:cNvSpPr>
          <p:nvPr>
            <p:ph type="body" sz="quarter" idx="3"/>
          </p:nvPr>
        </p:nvSpPr>
        <p:spPr/>
        <p:txBody>
          <a:bodyPr/>
          <a:lstStyle/>
          <a:p>
            <a:pPr algn="ctr"/>
            <a:r>
              <a:rPr lang="en-US" dirty="0" smtClean="0">
                <a:solidFill>
                  <a:schemeClr val="bg1"/>
                </a:solidFill>
              </a:rPr>
              <a:t>Chief Justice Shaw</a:t>
            </a:r>
            <a:endParaRPr lang="en-US" dirty="0">
              <a:solidFill>
                <a:schemeClr val="bg1"/>
              </a:solidFill>
            </a:endParaRPr>
          </a:p>
        </p:txBody>
      </p:sp>
      <p:sp>
        <p:nvSpPr>
          <p:cNvPr id="6" name="Content Placeholder 5"/>
          <p:cNvSpPr>
            <a:spLocks noGrp="1"/>
          </p:cNvSpPr>
          <p:nvPr>
            <p:ph sz="quarter" idx="4"/>
          </p:nvPr>
        </p:nvSpPr>
        <p:spPr/>
        <p:txBody>
          <a:bodyPr>
            <a:normAutofit fontScale="92500" lnSpcReduction="10000"/>
          </a:bodyPr>
          <a:lstStyle/>
          <a:p>
            <a:r>
              <a:rPr lang="en-US" dirty="0" smtClean="0">
                <a:solidFill>
                  <a:schemeClr val="bg1"/>
                </a:solidFill>
              </a:rPr>
              <a:t>Unconvinced by Sumner</a:t>
            </a:r>
          </a:p>
          <a:p>
            <a:r>
              <a:rPr lang="en-US" dirty="0" smtClean="0">
                <a:solidFill>
                  <a:schemeClr val="bg1"/>
                </a:solidFill>
              </a:rPr>
              <a:t>In his opinion, set forth the separate-but-equal doctrine</a:t>
            </a:r>
          </a:p>
          <a:p>
            <a:r>
              <a:rPr lang="en-US" dirty="0" smtClean="0">
                <a:solidFill>
                  <a:schemeClr val="bg1"/>
                </a:solidFill>
              </a:rPr>
              <a:t>Thought all persons ought to stand equal before law, but the equality implied that not all men and women were legally clothed with the same civil and political powers.</a:t>
            </a:r>
          </a:p>
          <a:p>
            <a:r>
              <a:rPr lang="en-US" dirty="0" smtClean="0">
                <a:solidFill>
                  <a:schemeClr val="bg1"/>
                </a:solidFill>
              </a:rPr>
              <a:t>Believed in equal consideration.</a:t>
            </a:r>
            <a:endParaRPr lang="en-US" dirty="0">
              <a:solidFill>
                <a:schemeClr val="bg1"/>
              </a:solidFill>
            </a:endParaRPr>
          </a:p>
        </p:txBody>
      </p:sp>
    </p:spTree>
    <p:extLst>
      <p:ext uri="{BB962C8B-B14F-4D97-AF65-F5344CB8AC3E}">
        <p14:creationId xmlns:p14="http://schemas.microsoft.com/office/powerpoint/2010/main" val="1207819830"/>
      </p:ext>
    </p:extLst>
  </p:cSld>
  <p:clrMapOvr>
    <a:masterClrMapping/>
  </p:clrMapOvr>
  <mc:AlternateContent xmlns:mc="http://schemas.openxmlformats.org/markup-compatibility/2006" xmlns:p14="http://schemas.microsoft.com/office/powerpoint/2010/main">
    <mc:Choice Requires="p14">
      <p:transition spd="slow" p14:dur="1400" advTm="15000">
        <p14:ripple/>
      </p:transition>
    </mc:Choice>
    <mc:Fallback xmlns="">
      <p:transition spd="slow" advTm="1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828800"/>
          </a:xfrm>
        </p:spPr>
        <p:txBody>
          <a:bodyPr>
            <a:noAutofit/>
          </a:bodyPr>
          <a:lstStyle/>
          <a:p>
            <a:r>
              <a:rPr lang="en-US" sz="6600" dirty="0" smtClean="0"/>
              <a:t>Let’s jump ahead to 1892!</a:t>
            </a:r>
            <a:endParaRPr lang="en-US" sz="6600" dirty="0"/>
          </a:p>
        </p:txBody>
      </p:sp>
      <p:sp>
        <p:nvSpPr>
          <p:cNvPr id="3" name="Content Placeholder 2"/>
          <p:cNvSpPr>
            <a:spLocks noGrp="1"/>
          </p:cNvSpPr>
          <p:nvPr>
            <p:ph idx="1"/>
          </p:nvPr>
        </p:nvSpPr>
        <p:spPr>
          <a:xfrm>
            <a:off x="457200" y="3124200"/>
            <a:ext cx="8229600" cy="1981200"/>
          </a:xfrm>
        </p:spPr>
        <p:txBody>
          <a:bodyPr>
            <a:noAutofit/>
          </a:bodyPr>
          <a:lstStyle/>
          <a:p>
            <a:pPr marL="0" indent="0" algn="ctr">
              <a:buNone/>
            </a:pPr>
            <a:r>
              <a:rPr lang="en-US" sz="6600" i="1" dirty="0" smtClean="0"/>
              <a:t>Plessy v. the State of Louisiana</a:t>
            </a:r>
          </a:p>
          <a:p>
            <a:pPr marL="0" indent="0" algn="ctr">
              <a:buNone/>
            </a:pPr>
            <a:r>
              <a:rPr lang="en-US" sz="4400" dirty="0" smtClean="0"/>
              <a:t>The Capstone of Segregation</a:t>
            </a:r>
            <a:endParaRPr lang="en-US" sz="4400" dirty="0"/>
          </a:p>
        </p:txBody>
      </p:sp>
    </p:spTree>
    <p:extLst>
      <p:ext uri="{BB962C8B-B14F-4D97-AF65-F5344CB8AC3E}">
        <p14:creationId xmlns:p14="http://schemas.microsoft.com/office/powerpoint/2010/main" val="4272695405"/>
      </p:ext>
    </p:extLst>
  </p:cSld>
  <p:clrMapOvr>
    <a:masterClrMapping/>
  </p:clrMapOvr>
  <mc:AlternateContent xmlns:mc="http://schemas.openxmlformats.org/markup-compatibility/2006" xmlns:p14="http://schemas.microsoft.com/office/powerpoint/2010/main">
    <mc:Choice Requires="p14">
      <p:transition spd="slow" p14:dur="3400" advTm="15000">
        <p14:reveal/>
      </p:transition>
    </mc:Choice>
    <mc:Fallback xmlns="">
      <p:transition spd="slow" advTm="1500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2304</TotalTime>
  <Words>845</Words>
  <Application>Microsoft Office PowerPoint</Application>
  <PresentationFormat>On-screen Show (4:3)</PresentationFormat>
  <Paragraphs>89</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       Separate but Equal    Each of the following situations offers separate accommodations for the people involved. Are those accommodations equal?</vt:lpstr>
      <vt:lpstr>PowerPoint Presentation</vt:lpstr>
      <vt:lpstr>Plessy v. Ferguson 1896</vt:lpstr>
      <vt:lpstr>Let’s take a step back in time…</vt:lpstr>
      <vt:lpstr>Separate-but-Equal</vt:lpstr>
      <vt:lpstr>Pre-1850: Sarah Roberts</vt:lpstr>
      <vt:lpstr>Sarah’s dad reaches out to Charles Sumner</vt:lpstr>
      <vt:lpstr>Roberts v. The City of Boston Separate-but-Equal</vt:lpstr>
      <vt:lpstr>Let’s jump ahead to 1892!</vt:lpstr>
      <vt:lpstr>Homer Plessy</vt:lpstr>
      <vt:lpstr>Separate Car Act</vt:lpstr>
      <vt:lpstr>June 7, 1892</vt:lpstr>
      <vt:lpstr>Plessy is arrested.</vt:lpstr>
      <vt:lpstr>Judge Ferguson (center) and the rest of the jury</vt:lpstr>
      <vt:lpstr>Plessy v. Ferguson 1896</vt:lpstr>
      <vt:lpstr>Verdict</vt:lpstr>
      <vt:lpstr>Re-trial</vt:lpstr>
      <vt:lpstr>After the Trial</vt:lpstr>
      <vt:lpstr>After the Trial</vt:lpstr>
      <vt:lpstr>PowerPoint Presentation</vt:lpstr>
      <vt:lpstr>Significance of Plessy v. Ferguson</vt:lpstr>
      <vt:lpstr>Brown v. Board of Education 62 years after Plessy v. Ferguson</vt:lpstr>
      <vt:lpstr>What Can We Learn about Separate but Equal from the Sneetches?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Plessy V. Ferguson 1896</dc:title>
  <dc:creator>Owner</dc:creator>
  <cp:lastModifiedBy>Owner</cp:lastModifiedBy>
  <cp:revision>37</cp:revision>
  <dcterms:created xsi:type="dcterms:W3CDTF">2011-09-23T19:21:48Z</dcterms:created>
  <dcterms:modified xsi:type="dcterms:W3CDTF">2011-10-18T00:03:33Z</dcterms:modified>
</cp:coreProperties>
</file>